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4" r:id="rId11"/>
    <p:sldId id="266" r:id="rId12"/>
    <p:sldId id="437" r:id="rId13"/>
    <p:sldId id="436" r:id="rId14"/>
    <p:sldId id="439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0" autoAdjust="0"/>
    <p:restoredTop sz="89946" autoAdjust="0"/>
  </p:normalViewPr>
  <p:slideViewPr>
    <p:cSldViewPr snapToGrid="0">
      <p:cViewPr varScale="1">
        <p:scale>
          <a:sx n="67" d="100"/>
          <a:sy n="67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determinante de uma matriz é igual aos produtos de todos os seus autovalores. Portanto, se um ou mais autovalores</a:t>
            </a:r>
            <a:r>
              <a:rPr lang="pt-BR" baseline="0" dirty="0"/>
              <a:t> </a:t>
            </a:r>
            <a:r>
              <a:rPr lang="pt-BR" dirty="0"/>
              <a:t>forem iguais</a:t>
            </a:r>
            <a:r>
              <a:rPr lang="pt-BR" baseline="0" dirty="0"/>
              <a:t> a</a:t>
            </a:r>
            <a:r>
              <a:rPr lang="pt-BR" dirty="0"/>
              <a:t> zero, o determinante é zero e, portanto, essa é uma matriz singular,</a:t>
            </a:r>
            <a:r>
              <a:rPr lang="pt-BR" baseline="0" dirty="0"/>
              <a:t> ou seja, não-invertível</a:t>
            </a:r>
            <a:r>
              <a:rPr lang="pt-BR" dirty="0"/>
              <a:t>.</a:t>
            </a:r>
          </a:p>
          <a:p>
            <a:r>
              <a:rPr lang="pt-BR" dirty="0"/>
              <a:t>Geometricamente, </a:t>
            </a:r>
            <a:r>
              <a:rPr lang="pt-BR" dirty="0" smtClean="0"/>
              <a:t>um autovalor </a:t>
            </a:r>
            <a:r>
              <a:rPr lang="pt-BR" dirty="0"/>
              <a:t>igual a zero significa nenhuma informação em um eixo. Portanto, você pode reduzir a dimensão sem perder nenhuma informação. No entanto, nos algoritmos de redução de dimensão (e.g., PCA), na verdade perdemos alguma informação.</a:t>
            </a:r>
          </a:p>
          <a:p>
            <a:endParaRPr lang="pt-BR" dirty="0"/>
          </a:p>
          <a:p>
            <a:r>
              <a:rPr lang="pt-BR" dirty="0"/>
              <a:t>Quantos planos, 2D, podem passar por uma reta, 1D?</a:t>
            </a:r>
            <a:r>
              <a:rPr lang="pt-BR" baseline="0" dirty="0"/>
              <a:t> </a:t>
            </a:r>
          </a:p>
          <a:p>
            <a:r>
              <a:rPr lang="pt-BR" baseline="0" dirty="0"/>
              <a:t>Resposta: Infinitos. A solução pra esse sistema de equações é infinito e dada pela reta onde todos os planos se cruzam.</a:t>
            </a:r>
          </a:p>
          <a:p>
            <a:endParaRPr lang="pt-BR" baseline="0" dirty="0"/>
          </a:p>
          <a:p>
            <a:r>
              <a:rPr lang="pt-BR" baseline="0" dirty="0"/>
              <a:t>Para um sistema que envolve duas variáveis (x e y), cada equação linear determina uma linha no plano </a:t>
            </a:r>
            <a:r>
              <a:rPr lang="pt-BR" baseline="0" dirty="0" err="1"/>
              <a:t>xy</a:t>
            </a:r>
            <a:r>
              <a:rPr lang="pt-BR" baseline="0" dirty="0"/>
              <a:t>. Como uma solução para um sistema linear deve satisfazer todas as equações, o conjunto de soluções é a interseção dessas linhas e, portanto, é uma linha, um ponto único ou o conjunto vazio. Para três variáveis, cada equação linear determina um plano no espaço tridimensional e o conjunto de soluções é a interseção desses planos. Assim, o conjunto de soluções pode ser um plano, uma linha, um ponto único ou o conjunto vazio. Por exemplo, como três planos paralelos não têm um ponto comum, o conjunto de soluções de suas equações está vazio; o conjunto de soluções das equações de três planos que se cruzam em um ponto é </a:t>
            </a:r>
            <a:r>
              <a:rPr lang="pt-BR" baseline="0" dirty="0" smtClean="0"/>
              <a:t>uma solução única; </a:t>
            </a:r>
            <a:r>
              <a:rPr lang="pt-BR" baseline="0" dirty="0"/>
              <a:t>se três planos passam por dois pontos, suas equações têm pelo menos duas soluções comuns; de fato, o conjunto de soluções é infinito e consiste em toda a linha que passa por esses pontos.</a:t>
            </a:r>
          </a:p>
          <a:p>
            <a:endParaRPr lang="pt-BR" baseline="0" dirty="0"/>
          </a:p>
          <a:p>
            <a:r>
              <a:rPr lang="pt-BR" dirty="0"/>
              <a:t>Técnicas de seleção de </a:t>
            </a:r>
            <a:r>
              <a:rPr lang="pt-BR" dirty="0" smtClean="0"/>
              <a:t>atributos </a:t>
            </a:r>
            <a:r>
              <a:rPr lang="pt-BR" baseline="0" dirty="0" smtClean="0"/>
              <a:t>retém </a:t>
            </a:r>
            <a:r>
              <a:rPr lang="pt-BR" dirty="0"/>
              <a:t>apenas um</a:t>
            </a:r>
            <a:r>
              <a:rPr lang="pt-BR" baseline="0" dirty="0"/>
              <a:t> </a:t>
            </a:r>
            <a:r>
              <a:rPr lang="pt-BR" dirty="0"/>
              <a:t>subconjunto das features mais relevantes, segundo algum critério, para</a:t>
            </a:r>
            <a:r>
              <a:rPr lang="pt-BR" baseline="0" dirty="0"/>
              <a:t> </a:t>
            </a:r>
            <a:r>
              <a:rPr lang="pt-BR" dirty="0"/>
              <a:t>o problema. </a:t>
            </a:r>
          </a:p>
          <a:p>
            <a:r>
              <a:rPr lang="pt-BR" dirty="0"/>
              <a:t>Exemplo de técnica: LASSO (</a:t>
            </a:r>
            <a:r>
              <a:rPr lang="en-US" dirty="0"/>
              <a:t>least absolute shrinkage and selection operator)</a:t>
            </a:r>
            <a:r>
              <a:rPr lang="en-US" baseline="0" dirty="0"/>
              <a:t> </a:t>
            </a:r>
            <a:r>
              <a:rPr lang="pt-BR" dirty="0"/>
              <a:t>realiza seleção e regularização de </a:t>
            </a:r>
            <a:r>
              <a:rPr lang="pt-BR" dirty="0" smtClean="0"/>
              <a:t>atributos para </a:t>
            </a:r>
            <a:r>
              <a:rPr lang="pt-BR" dirty="0"/>
              <a:t>aprimorar a precisão e a interpretabilidade das previsões </a:t>
            </a:r>
            <a:r>
              <a:rPr lang="pt-BR" dirty="0" smtClean="0"/>
              <a:t>que</a:t>
            </a:r>
            <a:r>
              <a:rPr lang="pt-BR" baseline="0" dirty="0" smtClean="0"/>
              <a:t> o</a:t>
            </a:r>
            <a:r>
              <a:rPr lang="pt-BR" dirty="0" smtClean="0"/>
              <a:t> </a:t>
            </a:r>
            <a:r>
              <a:rPr lang="pt-BR" dirty="0"/>
              <a:t>modelo estatístico </a:t>
            </a:r>
            <a:r>
              <a:rPr lang="pt-BR" dirty="0" smtClean="0"/>
              <a:t>produz</a:t>
            </a:r>
            <a:r>
              <a:rPr lang="pt-BR" dirty="0"/>
              <a:t>. O método constrói um modelo linear, que penaliza os coeficientes de regressão (vetor</a:t>
            </a:r>
            <a:r>
              <a:rPr lang="pt-BR" baseline="0" dirty="0"/>
              <a:t> </a:t>
            </a:r>
            <a:r>
              <a:rPr lang="pt-BR" b="1" i="1" baseline="0" dirty="0"/>
              <a:t>a</a:t>
            </a:r>
            <a:r>
              <a:rPr lang="pt-BR" dirty="0"/>
              <a:t>) com uma penalidade L1, reduzindo muitos deles a zero. </a:t>
            </a:r>
            <a:r>
              <a:rPr lang="pt-BR" dirty="0" smtClean="0"/>
              <a:t>Atributos </a:t>
            </a:r>
            <a:r>
              <a:rPr lang="pt-BR" baseline="0" dirty="0" smtClean="0"/>
              <a:t>que </a:t>
            </a:r>
            <a:r>
              <a:rPr lang="pt-BR" baseline="0" dirty="0"/>
              <a:t>tem o coeficiente de regressão igual a zero são eliminadas.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More-Penrose inverse, </a:t>
            </a:r>
            <a:r>
              <a:rPr lang="en-US" dirty="0" err="1"/>
              <a:t>ou</a:t>
            </a:r>
            <a:r>
              <a:rPr lang="en-US" dirty="0"/>
              <a:t> pseudo-</a:t>
            </a:r>
            <a:r>
              <a:rPr lang="en-US" dirty="0" err="1"/>
              <a:t>inversa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431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Causas para singularidade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endParaRPr lang="nl-B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Algumas causas para a singularidade são:</a:t>
                </a:r>
              </a:p>
              <a:p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redundantes: pelo menos um </a:t>
                </a:r>
                <a:r>
                  <a:rPr lang="pt-BR" dirty="0" smtClean="0"/>
                  <a:t>dos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é linearmente dependente.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= 10.7639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remover </a:t>
                </a:r>
                <a:r>
                  <a:rPr lang="pt-BR" dirty="0" smtClean="0"/>
                  <a:t>um dos atributos </a:t>
                </a:r>
                <a:r>
                  <a:rPr lang="pt-BR" dirty="0"/>
                  <a:t>que são linearmente dependentes.</a:t>
                </a:r>
              </a:p>
              <a:p>
                <a:pPr lvl="2">
                  <a:buFont typeface="Wingdings" panose="05000000000000000000" pitchFamily="2" charset="2"/>
                  <a:buChar char="q"/>
                </a:pPr>
                <a:r>
                  <a:rPr lang="pt-BR" b="1" dirty="0"/>
                  <a:t>Técnicas</a:t>
                </a:r>
                <a:r>
                  <a:rPr lang="pt-BR" dirty="0"/>
                  <a:t>: seleção de </a:t>
                </a:r>
                <a:r>
                  <a:rPr lang="pt-BR" dirty="0" smtClean="0"/>
                  <a:t>atributos (LASSO) </a:t>
                </a:r>
                <a:r>
                  <a:rPr lang="pt-BR" dirty="0"/>
                  <a:t>e</a:t>
                </a:r>
                <a:r>
                  <a:rPr lang="pt-BR" dirty="0" smtClean="0"/>
                  <a:t> </a:t>
                </a:r>
                <a:r>
                  <a:rPr lang="pt-BR" dirty="0"/>
                  <a:t>redução de dimensionalidade (PCA).</a:t>
                </a:r>
              </a:p>
              <a:p>
                <a:r>
                  <a:rPr lang="pt-BR" dirty="0"/>
                  <a:t>Número de </a:t>
                </a:r>
                <a:r>
                  <a:rPr lang="pt-BR" dirty="0" smtClean="0"/>
                  <a:t>atributos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) maior do que o de observações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/>
                  <a:t>), 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(</a:t>
                </a:r>
                <a:r>
                  <a:rPr lang="pt-BR" b="1" i="1" dirty="0"/>
                  <a:t>sistema</a:t>
                </a:r>
                <a:r>
                  <a:rPr lang="pt-BR" dirty="0"/>
                  <a:t> </a:t>
                </a:r>
                <a:r>
                  <a:rPr lang="pt-BR" b="1" i="1" dirty="0"/>
                  <a:t>subdeterminado</a:t>
                </a:r>
                <a:r>
                  <a:rPr lang="pt-BR" dirty="0"/>
                  <a:t>): 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Sistema subdeterminado</a:t>
                </a:r>
                <a:r>
                  <a:rPr lang="pt-BR" dirty="0"/>
                  <a:t>: sistema não tem solução ou existe um número infinito delas (Ex.: quantos </a:t>
                </a:r>
                <a:r>
                  <a:rPr lang="pt-BR" dirty="0" smtClean="0"/>
                  <a:t>planos 2D podem </a:t>
                </a:r>
                <a:r>
                  <a:rPr lang="pt-BR" dirty="0"/>
                  <a:t>passar por uma reta, 1D?).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coletar mais exemplos, remover </a:t>
                </a:r>
                <a:r>
                  <a:rPr lang="pt-BR" dirty="0" smtClean="0"/>
                  <a:t>atributos ou </a:t>
                </a:r>
                <a:r>
                  <a:rPr lang="pt-BR" dirty="0"/>
                  <a:t>replicar exemplos adicionando </a:t>
                </a:r>
                <a:r>
                  <a:rPr lang="pt-BR" dirty="0" smtClean="0"/>
                  <a:t>ruído à eles.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  <a:blipFill rotWithShape="0">
                <a:blip r:embed="rId4"/>
                <a:stretch>
                  <a:fillRect l="-1182" t="-1852" r="-131"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57978" y="4438932"/>
            <a:ext cx="1990160" cy="2362989"/>
            <a:chOff x="10071296" y="155395"/>
            <a:chExt cx="1990160" cy="2362989"/>
          </a:xfrm>
        </p:grpSpPr>
        <p:pic>
          <p:nvPicPr>
            <p:cNvPr id="1028" name="Picture 4" descr="https://jaredantrobus.com/teaching/2015/Summer/MA162/2.1_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5" t="12590" r="11551" b="12067"/>
            <a:stretch/>
          </p:blipFill>
          <p:spPr bwMode="auto">
            <a:xfrm>
              <a:off x="10123659" y="155395"/>
              <a:ext cx="1885435" cy="18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071296" y="2056719"/>
              <a:ext cx="199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com infinitas soluções</a:t>
              </a:r>
              <a:endParaRPr lang="pt-BR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57978" y="2342347"/>
            <a:ext cx="1990160" cy="2028431"/>
            <a:chOff x="10144661" y="2517916"/>
            <a:chExt cx="1990160" cy="2028431"/>
          </a:xfrm>
        </p:grpSpPr>
        <p:pic>
          <p:nvPicPr>
            <p:cNvPr id="1030" name="Picture 6" descr="https://jaredantrobus.com/teaching/2015/Summer/MA162/2.1_4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1" t="9161" r="15744" b="13756"/>
            <a:stretch/>
          </p:blipFill>
          <p:spPr bwMode="auto">
            <a:xfrm>
              <a:off x="10506178" y="2517916"/>
              <a:ext cx="1222476" cy="175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144661" y="4269348"/>
              <a:ext cx="199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sem solução</a:t>
              </a:r>
              <a:endParaRPr lang="pt-BR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27341" y="102338"/>
            <a:ext cx="2173159" cy="2131464"/>
            <a:chOff x="10030838" y="4586521"/>
            <a:chExt cx="2173159" cy="2131464"/>
          </a:xfrm>
        </p:grpSpPr>
        <p:pic>
          <p:nvPicPr>
            <p:cNvPr id="1026" name="Picture 2" descr="https://jaredantrobus.com/teaching/2015/Summer/MA162/2.1_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6186" r="2811" b="9007"/>
            <a:stretch/>
          </p:blipFill>
          <p:spPr bwMode="auto">
            <a:xfrm>
              <a:off x="10270389" y="4586521"/>
              <a:ext cx="1738705" cy="189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30838" y="6440986"/>
              <a:ext cx="21731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Sistema </a:t>
              </a:r>
              <a:r>
                <a:rPr lang="pt-BR" sz="1200" dirty="0" smtClean="0"/>
                <a:t>com uma única solução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13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="" xmlns:a16="http://schemas.microsoft.com/office/drawing/2014/main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20" y="3116917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</a:t>
            </a:r>
            <a:r>
              <a:rPr lang="en-US" sz="11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</a:t>
                </a:r>
                <a:r>
                  <a:rPr lang="pt-BR" dirty="0" smtClean="0"/>
                  <a:t>do modelo gerador.</a:t>
                </a:r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</a:t>
                </a:r>
                <a:r>
                  <a:rPr lang="pt-BR" b="1" i="1" dirty="0"/>
                  <a:t>fit</a:t>
                </a:r>
                <a:r>
                  <a:rPr lang="pt-BR" dirty="0"/>
                  <a:t>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262993" y="3502045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0672"/>
                <a:ext cx="11033502" cy="51673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</a:t>
                </a:r>
                <a:r>
                  <a:rPr lang="pt-BR" dirty="0" smtClean="0"/>
                  <a:t>terá?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0672"/>
                <a:ext cx="11033502" cy="5167311"/>
              </a:xfrm>
              <a:blipFill rotWithShape="0">
                <a:blip r:embed="rId3"/>
                <a:stretch>
                  <a:fillRect l="-774" t="-2241" r="-221" b="-4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739948" y="4283722"/>
            <a:ext cx="1386577" cy="51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874661" cy="4869643"/>
              </a:xfrm>
            </p:spPr>
            <p:txBody>
              <a:bodyPr>
                <a:normAutofit fontScale="77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874661" cy="4869643"/>
              </a:xfrm>
              <a:blipFill rotWithShape="0">
                <a:blip r:embed="rId3"/>
                <a:stretch>
                  <a:fillRect l="-1007" t="-25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r="-436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  <a:blipFill rotWithShape="0">
                <a:blip r:embed="rId3"/>
                <a:stretch>
                  <a:fillRect l="-718" t="-2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sz="3200" b="1" dirty="0" smtClean="0">
                <a:solidFill>
                  <a:srgbClr val="FF0000"/>
                </a:solidFill>
              </a:rPr>
              <a:t>Laboratórios p</a:t>
            </a:r>
            <a:r>
              <a:rPr lang="pt-BR" sz="3200" b="1" dirty="0" smtClean="0">
                <a:solidFill>
                  <a:srgbClr val="FF0000"/>
                </a:solidFill>
              </a:rPr>
              <a:t>odem ser feitos em grupo.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</a:t>
                </a:r>
                <a:r>
                  <a:rPr lang="pt-BR" dirty="0" smtClean="0"/>
                  <a:t>muitas vezes desconhecida</a:t>
                </a:r>
                <a:r>
                  <a:rPr lang="pt-BR" dirty="0"/>
                  <a:t>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  <a:blipFill rotWithShape="0">
                <a:blip r:embed="rId3"/>
                <a:stretch>
                  <a:fillRect l="-1222" t="-2341" r="-1299" b="-8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  <a:blipFill rotWithShape="0">
                <a:blip r:embed="rId5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sabemos a forma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657" b="-2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</a:t>
                </a:r>
                <a:r>
                  <a:rPr lang="pt-BR" dirty="0" smtClean="0"/>
                  <a:t>do hiperplano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24027" cy="2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mínimo quanto um máximo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da tangente é nula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Então, como sabemos se o ponto encontrado é um mínimo ou um máximo?</a:t>
                </a:r>
              </a:p>
              <a:p>
                <a:pPr marL="0" indent="0">
                  <a:buNone/>
                </a:pPr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  <a:blipFill rotWithShape="0">
                <a:blip r:embed="rId3"/>
                <a:stretch>
                  <a:fillRect l="-671" t="-2545" r="-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218165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33660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 portanto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11967</TotalTime>
  <Words>2281</Words>
  <Application>Microsoft Office PowerPoint</Application>
  <PresentationFormat>Widescreen</PresentationFormat>
  <Paragraphs>328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Causas para singularidade de Φ^T Φ 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1958</cp:revision>
  <dcterms:created xsi:type="dcterms:W3CDTF">2020-02-17T11:18:32Z</dcterms:created>
  <dcterms:modified xsi:type="dcterms:W3CDTF">2021-04-06T19:40:09Z</dcterms:modified>
</cp:coreProperties>
</file>